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handoutMasterIdLst>
    <p:handoutMasterId r:id="rId14"/>
  </p:handoutMasterIdLst>
  <p:sldIdLst>
    <p:sldId id="410" r:id="rId2"/>
    <p:sldId id="259" r:id="rId3"/>
    <p:sldId id="260" r:id="rId4"/>
    <p:sldId id="258" r:id="rId5"/>
    <p:sldId id="257" r:id="rId6"/>
    <p:sldId id="263" r:id="rId7"/>
    <p:sldId id="264" r:id="rId8"/>
    <p:sldId id="415" r:id="rId9"/>
    <p:sldId id="411" r:id="rId10"/>
    <p:sldId id="416" r:id="rId11"/>
    <p:sldId id="414"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0" autoAdjust="0"/>
    <p:restoredTop sz="95000" autoAdjust="0"/>
  </p:normalViewPr>
  <p:slideViewPr>
    <p:cSldViewPr snapToGrid="0">
      <p:cViewPr varScale="1">
        <p:scale>
          <a:sx n="104" d="100"/>
          <a:sy n="104" d="100"/>
        </p:scale>
        <p:origin x="144" y="102"/>
      </p:cViewPr>
      <p:guideLst/>
    </p:cSldViewPr>
  </p:slideViewPr>
  <p:outlineViewPr>
    <p:cViewPr>
      <p:scale>
        <a:sx n="33" d="100"/>
        <a:sy n="33" d="100"/>
      </p:scale>
      <p:origin x="0" y="-696"/>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3" d="100"/>
          <a:sy n="83" d="100"/>
        </p:scale>
        <p:origin x="393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8DBECAC-E392-4217-802F-CB7484F428D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10159E56-A836-4196-B939-77F787EB38F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35FD46-AEB9-4C59-AC85-4055F2AA7DF2}" type="datetimeFigureOut">
              <a:rPr lang="zh-CN" altLang="en-US" smtClean="0"/>
              <a:t>2021/10/18</a:t>
            </a:fld>
            <a:endParaRPr lang="zh-CN" altLang="en-US"/>
          </a:p>
        </p:txBody>
      </p:sp>
      <p:sp>
        <p:nvSpPr>
          <p:cNvPr id="4" name="页脚占位符 3">
            <a:extLst>
              <a:ext uri="{FF2B5EF4-FFF2-40B4-BE49-F238E27FC236}">
                <a16:creationId xmlns:a16="http://schemas.microsoft.com/office/drawing/2014/main" id="{E059B6D4-B53D-4268-B782-25417EFEC07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C964A327-7F05-4A63-8329-D5E20C929D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B0FF89-82AD-4D3C-A466-034A37D378DE}" type="slidenum">
              <a:rPr lang="zh-CN" altLang="en-US" smtClean="0"/>
              <a:t>‹#›</a:t>
            </a:fld>
            <a:endParaRPr lang="zh-CN" altLang="en-US"/>
          </a:p>
        </p:txBody>
      </p:sp>
    </p:spTree>
    <p:extLst>
      <p:ext uri="{BB962C8B-B14F-4D97-AF65-F5344CB8AC3E}">
        <p14:creationId xmlns:p14="http://schemas.microsoft.com/office/powerpoint/2010/main" val="246459379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9BF9A6-4856-4844-83F7-E6C95F935DBC}" type="datetimeFigureOut">
              <a:rPr lang="zh-CN" altLang="en-US" smtClean="0"/>
              <a:t>2021/10/18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A3E182-4875-4591-9938-0BEA291C19C1}" type="slidenum">
              <a:rPr lang="zh-CN" altLang="en-US" smtClean="0"/>
              <a:t>‹#›</a:t>
            </a:fld>
            <a:endParaRPr lang="zh-CN" altLang="en-US"/>
          </a:p>
        </p:txBody>
      </p:sp>
    </p:spTree>
    <p:extLst>
      <p:ext uri="{BB962C8B-B14F-4D97-AF65-F5344CB8AC3E}">
        <p14:creationId xmlns:p14="http://schemas.microsoft.com/office/powerpoint/2010/main" val="2110784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16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DAB3498-4CD4-4BED-A607-EE3CE9568E0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EA3E182-4875-4591-9938-0BEA291C19C1}" type="slidenum">
              <a:rPr lang="zh-CN" altLang="en-US" smtClean="0"/>
              <a:t>2</a:t>
            </a:fld>
            <a:endParaRPr lang="zh-CN" altLang="en-US"/>
          </a:p>
        </p:txBody>
      </p:sp>
    </p:spTree>
    <p:extLst>
      <p:ext uri="{BB962C8B-B14F-4D97-AF65-F5344CB8AC3E}">
        <p14:creationId xmlns:p14="http://schemas.microsoft.com/office/powerpoint/2010/main" val="3115844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solidFill>
                  <a:schemeClr val="bg1"/>
                </a:solidFill>
              </a:rPr>
              <a:t>巨石应用：</a:t>
            </a:r>
            <a:r>
              <a:rPr lang="zh-CN" altLang="en-US" i="0" dirty="0">
                <a:solidFill>
                  <a:schemeClr val="bg1"/>
                </a:solidFill>
                <a:effectLst/>
                <a:latin typeface="-apple-system"/>
              </a:rPr>
              <a:t>随着项目的完善、应用功能更新迭代、新功能的增加，应用开始变得庞大臃肿，逐渐成为一个巨石应用，有些功能的开发可能涉及全局，牵一发而动全身，应用越来越难以维护，维护成本也越来越高。每次开发、上线新需求时还需要花费不少的时间来构建项目，对开发人员的开发效率和体验都造成了不好的影响。</a:t>
            </a:r>
            <a:endParaRPr lang="en-US" altLang="zh-CN" i="0" dirty="0">
              <a:solidFill>
                <a:schemeClr val="bg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i="0" dirty="0">
                <a:solidFill>
                  <a:schemeClr val="bg1"/>
                </a:solidFill>
                <a:effectLst/>
                <a:latin typeface="-apple-system"/>
              </a:rPr>
              <a:t>因此将一个巨石应用拆分为多个子应用势在必行。一般情况下，我们会基于业务来拆分应用。每个应用都有一个自己的仓库，独立开发、独立部署、独立访问、独立维护，还可以根据团队的特点自主选择适合自己的技术栈，极大的提升了开发人员的效率和体验。</a:t>
            </a:r>
            <a:endParaRPr lang="zh-CN" altLang="en-US" dirty="0">
              <a:solidFill>
                <a:schemeClr val="bg1"/>
              </a:solidFill>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t>3</a:t>
            </a:fld>
            <a:endParaRPr lang="zh-CN" altLang="en-US"/>
          </a:p>
        </p:txBody>
      </p:sp>
    </p:spTree>
    <p:extLst>
      <p:ext uri="{BB962C8B-B14F-4D97-AF65-F5344CB8AC3E}">
        <p14:creationId xmlns:p14="http://schemas.microsoft.com/office/powerpoint/2010/main" val="671679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121212"/>
                </a:solidFill>
                <a:effectLst/>
                <a:latin typeface="-apple-system"/>
              </a:rPr>
              <a:t>Web Components</a:t>
            </a:r>
            <a:r>
              <a:rPr lang="zh-CN" altLang="en-US" b="0" i="0" dirty="0">
                <a:solidFill>
                  <a:srgbClr val="121212"/>
                </a:solidFill>
                <a:effectLst/>
                <a:latin typeface="-apple-system"/>
              </a:rPr>
              <a:t>是通过创建自定义元素</a:t>
            </a:r>
            <a:r>
              <a:rPr lang="en-US" altLang="zh-CN" b="0" i="0" dirty="0">
                <a:solidFill>
                  <a:srgbClr val="121212"/>
                </a:solidFill>
                <a:effectLst/>
                <a:latin typeface="-apple-system"/>
              </a:rPr>
              <a:t>+</a:t>
            </a:r>
            <a:r>
              <a:rPr lang="zh-CN" altLang="en-US" b="0" i="0" dirty="0">
                <a:solidFill>
                  <a:srgbClr val="121212"/>
                </a:solidFill>
                <a:effectLst/>
                <a:latin typeface="-apple-system"/>
              </a:rPr>
              <a:t>服务端渲染实现微前端的，过程略繁琐，通信也很复杂，并且需要使用浏览器的新特性实现。</a:t>
            </a:r>
            <a:endParaRPr lang="en-US" altLang="zh-CN" b="0" i="0" dirty="0">
              <a:solidFill>
                <a:srgbClr val="333333"/>
              </a:solidFill>
              <a:effectLs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333333"/>
                </a:solidFill>
                <a:effectLst/>
                <a:latin typeface="Open Sans" panose="020B0606030504020204" pitchFamily="34" charset="0"/>
              </a:rPr>
              <a:t>实现微前端的方式有很多种，在明白了什么是微前端的核心思想之后，此时我们再来看一看到底什么是微前端。</a:t>
            </a:r>
            <a:endParaRPr lang="en-US" altLang="zh-CN" b="0" i="0" dirty="0">
              <a:solidFill>
                <a:srgbClr val="333333"/>
              </a:solidFill>
              <a:effectLst/>
              <a:latin typeface="Open Sans" panose="020B0606030504020204" pitchFamily="34" charset="0"/>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t>4</a:t>
            </a:fld>
            <a:endParaRPr lang="zh-CN" altLang="en-US"/>
          </a:p>
        </p:txBody>
      </p:sp>
    </p:spTree>
    <p:extLst>
      <p:ext uri="{BB962C8B-B14F-4D97-AF65-F5344CB8AC3E}">
        <p14:creationId xmlns:p14="http://schemas.microsoft.com/office/powerpoint/2010/main" val="13963337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1.xml"/><Relationship Id="rId4" Type="http://schemas.openxmlformats.org/officeDocument/2006/relationships/tags" Target="../tags/tag5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Master" Target="../slideMasters/slideMaster1.xml"/><Relationship Id="rId5" Type="http://schemas.openxmlformats.org/officeDocument/2006/relationships/tags" Target="../tags/tag62.xml"/><Relationship Id="rId4" Type="http://schemas.openxmlformats.org/officeDocument/2006/relationships/tags" Target="../tags/tag6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1.jp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1.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2021/10/18</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2021/10/18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2021/10/18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1">
          <a:blip r:embed="rId7">
            <a:lum/>
          </a:blip>
          <a:srcRect/>
          <a:stretch>
            <a:fillRect t="-4000" b="-4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2021/10/18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2021/10/18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2021/10/18</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2021/10/18</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2021/10/18</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2021/10/18</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2021/10/18</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2021/10/18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2021/10/18</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8" Type="http://schemas.openxmlformats.org/officeDocument/2006/relationships/hyperlink" Target="https://tech.meituan.com/2020/02/27/meituan-waimai-micro-frontends-practice.html" TargetMode="External"/><Relationship Id="rId3" Type="http://schemas.openxmlformats.org/officeDocument/2006/relationships/hyperlink" Target="https://juejin.cn/post/6955341801381167112" TargetMode="External"/><Relationship Id="rId7" Type="http://schemas.openxmlformats.org/officeDocument/2006/relationships/hyperlink" Target="https://mp.weixin.qq.com/s/Xb-P9ubzrXGmtTE8xhK8TQ" TargetMode="External"/><Relationship Id="rId2" Type="http://schemas.openxmlformats.org/officeDocument/2006/relationships/hyperlink" Target="https://zhuanlan.zhihu.com/p/96464401" TargetMode="External"/><Relationship Id="rId1" Type="http://schemas.openxmlformats.org/officeDocument/2006/relationships/slideLayout" Target="../slideLayouts/slideLayout2.xml"/><Relationship Id="rId6" Type="http://schemas.openxmlformats.org/officeDocument/2006/relationships/hyperlink" Target="https://juejin.cn/post/6976997881605521445" TargetMode="External"/><Relationship Id="rId5" Type="http://schemas.openxmlformats.org/officeDocument/2006/relationships/hyperlink" Target="https://blog.csdn.net/qq_21793443/article/details/105293348" TargetMode="External"/><Relationship Id="rId4" Type="http://schemas.openxmlformats.org/officeDocument/2006/relationships/hyperlink" Target="https://zhuanlan.zhihu.com/p/141530392" TargetMode="External"/><Relationship Id="rId9" Type="http://schemas.openxmlformats.org/officeDocument/2006/relationships/hyperlink" Target="https://mp.weixin.qq.com/s/cuOlkAZxTJXlC5kT12aFsg"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qiankun.umijs.org/zh/guide"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PencilGrayscale/>
                    </a14:imgEffect>
                  </a14:imgLayer>
                </a14:imgProps>
              </a:ext>
            </a:extLst>
          </a:blip>
          <a:srcRect/>
          <a:stretch>
            <a:fillRect t="-4000" b="-4000"/>
          </a:stretch>
        </a:blipFill>
        <a:effectLst/>
      </p:bgPr>
    </p:bg>
    <p:spTree>
      <p:nvGrpSpPr>
        <p:cNvPr id="1" name=""/>
        <p:cNvGrpSpPr/>
        <p:nvPr/>
      </p:nvGrpSpPr>
      <p:grpSpPr>
        <a:xfrm>
          <a:off x="0" y="0"/>
          <a:ext cx="0" cy="0"/>
          <a:chOff x="0" y="0"/>
          <a:chExt cx="0" cy="0"/>
        </a:xfrm>
      </p:grpSpPr>
      <p:sp>
        <p:nvSpPr>
          <p:cNvPr id="14" name="Rectangle 7"/>
          <p:cNvSpPr>
            <a:spLocks noGrp="1" noRot="1" noChangeAspect="1" noMove="1" noResize="1" noEditPoints="1" noAdjustHandles="1" noChangeArrowheads="1" noChangeShapeType="1" noTextEdit="1"/>
          </p:cNvSpPr>
          <p:nvPr/>
        </p:nvSpPr>
        <p:spPr bwMode="white">
          <a:xfrm>
            <a:off x="0" y="0"/>
            <a:ext cx="12192000" cy="6858000"/>
          </a:xfrm>
          <a:prstGeom prst="rect">
            <a:avLst/>
          </a:prstGeom>
          <a:solidFill>
            <a:schemeClr val="bg1"/>
          </a:solidFill>
          <a:ln>
            <a:noFill/>
          </a:ln>
          <a:effectLst/>
        </p:spPr>
      </p:sp>
      <p:pic>
        <p:nvPicPr>
          <p:cNvPr id="3" name="图片 2"/>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85000"/>
                    </a14:imgEffect>
                  </a14:imgLayer>
                </a14:imgProps>
              </a:ext>
              <a:ext uri="{28A0092B-C50C-407E-A947-70E740481C1C}">
                <a14:useLocalDpi xmlns:a14="http://schemas.microsoft.com/office/drawing/2010/main" val="0"/>
              </a:ext>
            </a:extLst>
          </a:blip>
          <a:srcRect l="26306" t="-598" b="26904"/>
          <a:stretch>
            <a:fillRect/>
          </a:stretch>
        </p:blipFill>
        <p:spPr>
          <a:xfrm flipH="1" flipV="1">
            <a:off x="10" y="4"/>
            <a:ext cx="12191980" cy="6926575"/>
          </a:xfrm>
          <a:prstGeom prst="rect">
            <a:avLst/>
          </a:prstGeom>
        </p:spPr>
      </p:pic>
      <p:sp>
        <p:nvSpPr>
          <p:cNvPr id="27" name="文本框 26"/>
          <p:cNvSpPr txBox="1"/>
          <p:nvPr/>
        </p:nvSpPr>
        <p:spPr>
          <a:xfrm>
            <a:off x="1393873" y="1602724"/>
            <a:ext cx="2507568" cy="2399665"/>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_</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black">
                    <a:lumMod val="50000"/>
                    <a:lumOff val="50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sp>
        <p:nvSpPr>
          <p:cNvPr id="21" name="文本框 20"/>
          <p:cNvSpPr txBox="1"/>
          <p:nvPr/>
        </p:nvSpPr>
        <p:spPr>
          <a:xfrm>
            <a:off x="9814561" y="6221650"/>
            <a:ext cx="1769040" cy="25273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050" b="1" i="0" u="none" strike="noStrike" kern="1200" cap="none" spc="0" normalizeH="0" baseline="0" noProof="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2021.10.21</a:t>
            </a:r>
          </a:p>
        </p:txBody>
      </p:sp>
      <p:sp>
        <p:nvSpPr>
          <p:cNvPr id="73" name="文本框 72"/>
          <p:cNvSpPr txBox="1"/>
          <p:nvPr/>
        </p:nvSpPr>
        <p:spPr>
          <a:xfrm>
            <a:off x="8445500" y="3666550"/>
            <a:ext cx="2536742" cy="1938020"/>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a:t>
            </a: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white">
                    <a:lumMod val="9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p>
        </p:txBody>
      </p:sp>
      <p:grpSp>
        <p:nvGrpSpPr>
          <p:cNvPr id="8" name="组合 7"/>
          <p:cNvGrpSpPr/>
          <p:nvPr/>
        </p:nvGrpSpPr>
        <p:grpSpPr>
          <a:xfrm rot="492099">
            <a:off x="8728098" y="4116976"/>
            <a:ext cx="1979843" cy="1103153"/>
            <a:chOff x="8881363" y="4274378"/>
            <a:chExt cx="1791628" cy="998282"/>
          </a:xfrm>
        </p:grpSpPr>
        <p:sp>
          <p:nvSpPr>
            <p:cNvPr id="33" name="椭圆 32"/>
            <p:cNvSpPr/>
            <p:nvPr/>
          </p:nvSpPr>
          <p:spPr>
            <a:xfrm rot="2089580">
              <a:off x="9312822" y="4306776"/>
              <a:ext cx="963966" cy="963966"/>
            </a:xfrm>
            <a:prstGeom prst="ellipse">
              <a:avLst/>
            </a:prstGeom>
            <a:blipFill dpi="0" rotWithShape="1">
              <a:blip r:embed="rId7">
                <a:extLst>
                  <a:ext uri="{BEBA8EAE-BF5A-486C-A8C5-ECC9F3942E4B}">
                    <a14:imgProps xmlns:a14="http://schemas.microsoft.com/office/drawing/2010/main">
                      <a14:imgLayer r:embed="rId8">
                        <a14:imgEffect>
                          <a14:brightnessContrast bright="20000" contrast="20000"/>
                        </a14:imgEffect>
                      </a14:imgLayer>
                    </a14:imgProps>
                  </a:ext>
                </a:extLst>
              </a:blip>
              <a:srcRect/>
              <a:tile tx="0" ty="0" sx="50000" sy="50000" flip="none" algn="ctr"/>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3" name="椭圆 22"/>
            <p:cNvSpPr/>
            <p:nvPr/>
          </p:nvSpPr>
          <p:spPr>
            <a:xfrm flipH="1" flipV="1">
              <a:off x="9288045" y="4274378"/>
              <a:ext cx="998282" cy="998282"/>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34" name="弧形 33"/>
            <p:cNvSpPr/>
            <p:nvPr/>
          </p:nvSpPr>
          <p:spPr>
            <a:xfrm rot="783806">
              <a:off x="8881363" y="4711438"/>
              <a:ext cx="1791628" cy="168506"/>
            </a:xfrm>
            <a:prstGeom prst="arc">
              <a:avLst>
                <a:gd name="adj1" fmla="val 21122110"/>
                <a:gd name="adj2" fmla="val 11329292"/>
              </a:avLst>
            </a:prstGeom>
            <a:ln w="12700" cap="rnd">
              <a:solidFill>
                <a:schemeClr val="bg1"/>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sp>
        <p:nvSpPr>
          <p:cNvPr id="4" name="椭圆 3"/>
          <p:cNvSpPr/>
          <p:nvPr/>
        </p:nvSpPr>
        <p:spPr>
          <a:xfrm rot="19800000" flipH="1" flipV="1">
            <a:off x="3869333" y="1154407"/>
            <a:ext cx="4549186" cy="4549186"/>
          </a:xfrm>
          <a:prstGeom prst="ellipse">
            <a:avLst/>
          </a:prstGeom>
          <a:blipFill dpi="0" rotWithShape="1">
            <a:blip r:embed="rId7">
              <a:extLst>
                <a:ext uri="{BEBA8EAE-BF5A-486C-A8C5-ECC9F3942E4B}">
                  <a14:imgProps xmlns:a14="http://schemas.microsoft.com/office/drawing/2010/main">
                    <a14:imgLayer r:embed="rId8">
                      <a14:imgEffect>
                        <a14:brightnessContrast bright="20000" contrast="20000"/>
                      </a14:imgEffect>
                    </a14:imgLayer>
                  </a14:imgProps>
                </a:ext>
              </a:extLst>
            </a:blip>
            <a:srcRect/>
            <a:stretch>
              <a:fillRect l="-4000" r="-44000" b="-42000"/>
            </a:stretch>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 name="椭圆 1"/>
          <p:cNvSpPr/>
          <p:nvPr/>
        </p:nvSpPr>
        <p:spPr>
          <a:xfrm rot="7200000" flipH="1">
            <a:off x="3869141" y="1153691"/>
            <a:ext cx="4549348" cy="454934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5" name="弧形 4"/>
          <p:cNvSpPr/>
          <p:nvPr/>
        </p:nvSpPr>
        <p:spPr>
          <a:xfrm rot="20294226">
            <a:off x="1449106" y="3105427"/>
            <a:ext cx="9290328" cy="796046"/>
          </a:xfrm>
          <a:prstGeom prst="arc">
            <a:avLst>
              <a:gd name="adj1" fmla="val 21108836"/>
              <a:gd name="adj2" fmla="val 11339252"/>
            </a:avLst>
          </a:prstGeom>
          <a:ln w="50800" cap="rnd">
            <a:solidFill>
              <a:schemeClr val="bg1">
                <a:alpha val="78000"/>
              </a:schemeClr>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nvGrpSpPr>
          <p:cNvPr id="71" name="组合 70"/>
          <p:cNvGrpSpPr/>
          <p:nvPr/>
        </p:nvGrpSpPr>
        <p:grpSpPr>
          <a:xfrm>
            <a:off x="4089083" y="2934970"/>
            <a:ext cx="4013835" cy="1200296"/>
            <a:chOff x="4582598" y="3027688"/>
            <a:chExt cx="3206964" cy="898422"/>
          </a:xfrm>
        </p:grpSpPr>
        <p:sp>
          <p:nvSpPr>
            <p:cNvPr id="6" name="文本框 5"/>
            <p:cNvSpPr txBox="1"/>
            <p:nvPr/>
          </p:nvSpPr>
          <p:spPr>
            <a:xfrm>
              <a:off x="4582608" y="3027688"/>
              <a:ext cx="3206954"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微前端</a:t>
              </a:r>
            </a:p>
          </p:txBody>
        </p:sp>
        <p:sp>
          <p:nvSpPr>
            <p:cNvPr id="29" name="文本框 28"/>
            <p:cNvSpPr txBox="1"/>
            <p:nvPr/>
          </p:nvSpPr>
          <p:spPr>
            <a:xfrm>
              <a:off x="4582598" y="3489311"/>
              <a:ext cx="3159322"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Micro-Frontends</a:t>
              </a:r>
              <a:endParaRPr kumimoji="0" lang="en-US" altLang="zh-CN" sz="3200" b="0" i="0" u="none" strike="noStrike" kern="1200" cap="none" spc="0" normalizeH="0" baseline="0" noProof="0" dirty="0">
                <a:ln>
                  <a:noFill/>
                </a:ln>
                <a:solidFill>
                  <a:srgbClr val="F7CB3A"/>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grpSp>
      <p:grpSp>
        <p:nvGrpSpPr>
          <p:cNvPr id="74" name="组合 73"/>
          <p:cNvGrpSpPr/>
          <p:nvPr/>
        </p:nvGrpSpPr>
        <p:grpSpPr>
          <a:xfrm>
            <a:off x="2508096" y="4155897"/>
            <a:ext cx="653038" cy="653038"/>
            <a:chOff x="3158896" y="4499895"/>
            <a:chExt cx="653038" cy="653038"/>
          </a:xfrm>
        </p:grpSpPr>
        <p:sp>
          <p:nvSpPr>
            <p:cNvPr id="32" name="椭圆 31"/>
            <p:cNvSpPr/>
            <p:nvPr/>
          </p:nvSpPr>
          <p:spPr>
            <a:xfrm>
              <a:off x="3163733" y="4514276"/>
              <a:ext cx="638657" cy="638657"/>
            </a:xfrm>
            <a:prstGeom prst="ellipse">
              <a:avLst/>
            </a:prstGeom>
            <a:blipFill dpi="0" rotWithShape="1">
              <a:blip r:embed="rId9">
                <a:extLst>
                  <a:ext uri="{BEBA8EAE-BF5A-486C-A8C5-ECC9F3942E4B}">
                    <a14:imgProps xmlns:a14="http://schemas.microsoft.com/office/drawing/2010/main">
                      <a14:imgLayer r:embed="rId8">
                        <a14:imgEffect>
                          <a14:brightnessContrast bright="40000" contrast="20000"/>
                        </a14:imgEffect>
                      </a14:imgLayer>
                    </a14:imgProps>
                  </a:ext>
                </a:extLst>
              </a:blip>
              <a:srcRect/>
              <a:tile tx="0" ty="0" sx="50000" sy="50000" flip="none" algn="l"/>
            </a:blipFill>
            <a:ln>
              <a:noFill/>
            </a:ln>
            <a:effectLst>
              <a:outerShdw blurRad="241300" sx="102000" sy="102000" algn="ctr" rotWithShape="0">
                <a:prstClr val="black">
                  <a:alpha val="9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2" name="椭圆 21"/>
            <p:cNvSpPr/>
            <p:nvPr/>
          </p:nvSpPr>
          <p:spPr>
            <a:xfrm flipH="1" flipV="1">
              <a:off x="3158896" y="4499895"/>
              <a:ext cx="653038" cy="65303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5DA94866-365B-41EB-999E-B7733EADF420}"/>
              </a:ext>
            </a:extLst>
          </p:cNvPr>
          <p:cNvSpPr>
            <a:spLocks noGrp="1"/>
          </p:cNvSpPr>
          <p:nvPr>
            <p:ph idx="1"/>
          </p:nvPr>
        </p:nvSpPr>
        <p:spPr>
          <a:xfrm>
            <a:off x="608400" y="517236"/>
            <a:ext cx="10969200" cy="5732364"/>
          </a:xfrm>
        </p:spPr>
        <p:txBody>
          <a:bodyPr>
            <a:normAutofit/>
          </a:bodyPr>
          <a:lstStyle/>
          <a:p>
            <a:pPr marL="0" indent="0">
              <a:buNone/>
            </a:pPr>
            <a:r>
              <a:rPr lang="zh-CN" altLang="en-US" sz="2400">
                <a:solidFill>
                  <a:schemeClr val="bg1"/>
                </a:solidFill>
              </a:rPr>
              <a:t>参考资料</a:t>
            </a:r>
            <a:endParaRPr lang="en-US" altLang="zh-CN" sz="2400">
              <a:solidFill>
                <a:schemeClr val="bg1"/>
              </a:solidFill>
            </a:endParaRPr>
          </a:p>
          <a:p>
            <a:r>
              <a:rPr lang="zh-CN" altLang="en-US">
                <a:solidFill>
                  <a:schemeClr val="bg1"/>
                </a:solidFill>
                <a:hlinkClick r:id="rId2">
                  <a:extLst>
                    <a:ext uri="{A12FA001-AC4F-418D-AE19-62706E023703}">
                      <ahyp:hlinkClr xmlns:ahyp="http://schemas.microsoft.com/office/drawing/2018/hyperlinkcolor" val="tx"/>
                    </a:ext>
                  </a:extLst>
                </a:hlinkClick>
              </a:rPr>
              <a:t>微前端到底是什么？</a:t>
            </a:r>
            <a:endParaRPr lang="en-US" altLang="zh-CN">
              <a:solidFill>
                <a:schemeClr val="bg1"/>
              </a:solidFill>
            </a:endParaRPr>
          </a:p>
          <a:p>
            <a:r>
              <a:rPr lang="zh-CN" altLang="en-US">
                <a:solidFill>
                  <a:schemeClr val="bg1"/>
                </a:solidFill>
                <a:hlinkClick r:id="rId3">
                  <a:extLst>
                    <a:ext uri="{A12FA001-AC4F-418D-AE19-62706E023703}">
                      <ahyp:hlinkClr xmlns:ahyp="http://schemas.microsoft.com/office/drawing/2018/hyperlinkcolor" val="tx"/>
                    </a:ext>
                  </a:extLst>
                </a:hlinkClick>
              </a:rPr>
              <a:t>微前端学习系列</a:t>
            </a:r>
            <a:r>
              <a:rPr lang="en-US" altLang="zh-CN">
                <a:solidFill>
                  <a:schemeClr val="bg1"/>
                </a:solidFill>
                <a:hlinkClick r:id="rId3">
                  <a:extLst>
                    <a:ext uri="{A12FA001-AC4F-418D-AE19-62706E023703}">
                      <ahyp:hlinkClr xmlns:ahyp="http://schemas.microsoft.com/office/drawing/2018/hyperlinkcolor" val="tx"/>
                    </a:ext>
                  </a:extLst>
                </a:hlinkClick>
              </a:rPr>
              <a:t>(</a:t>
            </a:r>
            <a:r>
              <a:rPr lang="zh-CN" altLang="en-US">
                <a:solidFill>
                  <a:schemeClr val="bg1"/>
                </a:solidFill>
                <a:hlinkClick r:id="rId3">
                  <a:extLst>
                    <a:ext uri="{A12FA001-AC4F-418D-AE19-62706E023703}">
                      <ahyp:hlinkClr xmlns:ahyp="http://schemas.microsoft.com/office/drawing/2018/hyperlinkcolor" val="tx"/>
                    </a:ext>
                  </a:extLst>
                </a:hlinkClick>
              </a:rPr>
              <a:t>一</a:t>
            </a:r>
            <a:r>
              <a:rPr lang="en-US" altLang="zh-CN">
                <a:solidFill>
                  <a:schemeClr val="bg1"/>
                </a:solidFill>
                <a:hlinkClick r:id="rId3">
                  <a:extLst>
                    <a:ext uri="{A12FA001-AC4F-418D-AE19-62706E023703}">
                      <ahyp:hlinkClr xmlns:ahyp="http://schemas.microsoft.com/office/drawing/2018/hyperlinkcolor" val="tx"/>
                    </a:ext>
                  </a:extLst>
                </a:hlinkClick>
              </a:rPr>
              <a:t>)</a:t>
            </a:r>
            <a:r>
              <a:rPr lang="zh-CN" altLang="en-US">
                <a:solidFill>
                  <a:schemeClr val="bg1"/>
                </a:solidFill>
                <a:hlinkClick r:id="rId3">
                  <a:extLst>
                    <a:ext uri="{A12FA001-AC4F-418D-AE19-62706E023703}">
                      <ahyp:hlinkClr xmlns:ahyp="http://schemas.microsoft.com/office/drawing/2018/hyperlinkcolor" val="tx"/>
                    </a:ext>
                  </a:extLst>
                </a:hlinkClick>
              </a:rPr>
              <a:t>：微前端介绍</a:t>
            </a:r>
            <a:endParaRPr lang="en-US" altLang="zh-CN">
              <a:solidFill>
                <a:schemeClr val="bg1"/>
              </a:solidFill>
            </a:endParaRPr>
          </a:p>
          <a:p>
            <a:r>
              <a:rPr lang="zh-CN" altLang="en-US">
                <a:solidFill>
                  <a:schemeClr val="bg1"/>
                </a:solidFill>
                <a:hlinkClick r:id="rId4">
                  <a:extLst>
                    <a:ext uri="{A12FA001-AC4F-418D-AE19-62706E023703}">
                      <ahyp:hlinkClr xmlns:ahyp="http://schemas.microsoft.com/office/drawing/2018/hyperlinkcolor" val="tx"/>
                    </a:ext>
                  </a:extLst>
                </a:hlinkClick>
              </a:rPr>
              <a:t>微前端</a:t>
            </a:r>
            <a:r>
              <a:rPr lang="en-US" altLang="zh-CN">
                <a:solidFill>
                  <a:schemeClr val="bg1"/>
                </a:solidFill>
                <a:hlinkClick r:id="rId4">
                  <a:extLst>
                    <a:ext uri="{A12FA001-AC4F-418D-AE19-62706E023703}">
                      <ahyp:hlinkClr xmlns:ahyp="http://schemas.microsoft.com/office/drawing/2018/hyperlinkcolor" val="tx"/>
                    </a:ext>
                  </a:extLst>
                </a:hlinkClick>
              </a:rPr>
              <a:t>-</a:t>
            </a:r>
            <a:r>
              <a:rPr lang="zh-CN" altLang="en-US">
                <a:solidFill>
                  <a:schemeClr val="bg1"/>
                </a:solidFill>
                <a:hlinkClick r:id="rId4">
                  <a:extLst>
                    <a:ext uri="{A12FA001-AC4F-418D-AE19-62706E023703}">
                      <ahyp:hlinkClr xmlns:ahyp="http://schemas.microsoft.com/office/drawing/2018/hyperlinkcolor" val="tx"/>
                    </a:ext>
                  </a:extLst>
                </a:hlinkClick>
              </a:rPr>
              <a:t>最容易看懂的微前端知识</a:t>
            </a:r>
            <a:endParaRPr lang="en-US" altLang="zh-CN">
              <a:solidFill>
                <a:schemeClr val="bg1"/>
              </a:solidFill>
            </a:endParaRPr>
          </a:p>
          <a:p>
            <a:r>
              <a:rPr lang="zh-CN" altLang="en-US">
                <a:solidFill>
                  <a:schemeClr val="bg1"/>
                </a:solidFill>
                <a:hlinkClick r:id="rId5">
                  <a:extLst>
                    <a:ext uri="{A12FA001-AC4F-418D-AE19-62706E023703}">
                      <ahyp:hlinkClr xmlns:ahyp="http://schemas.microsoft.com/office/drawing/2018/hyperlinkcolor" val="tx"/>
                    </a:ext>
                  </a:extLst>
                </a:hlinkClick>
              </a:rPr>
              <a:t>你知道什么是微前端吗？微前端和微服务有什么关系？</a:t>
            </a:r>
            <a:endParaRPr lang="en-US" altLang="zh-CN">
              <a:solidFill>
                <a:schemeClr val="bg1"/>
              </a:solidFill>
            </a:endParaRPr>
          </a:p>
          <a:p>
            <a:r>
              <a:rPr lang="zh-CN" altLang="en-US">
                <a:solidFill>
                  <a:schemeClr val="bg1"/>
                </a:solidFill>
                <a:hlinkClick r:id="rId6">
                  <a:extLst>
                    <a:ext uri="{A12FA001-AC4F-418D-AE19-62706E023703}">
                      <ahyp:hlinkClr xmlns:ahyp="http://schemas.microsoft.com/office/drawing/2018/hyperlinkcolor" val="tx"/>
                    </a:ext>
                  </a:extLst>
                </a:hlinkClick>
              </a:rPr>
              <a:t>从微服务到微前端：浅谈微前端的设计思想</a:t>
            </a:r>
            <a:endParaRPr lang="en-US" altLang="zh-CN">
              <a:solidFill>
                <a:schemeClr val="bg1"/>
              </a:solidFill>
            </a:endParaRPr>
          </a:p>
          <a:p>
            <a:r>
              <a:rPr lang="zh-CN" altLang="en-US">
                <a:solidFill>
                  <a:schemeClr val="bg1"/>
                </a:solidFill>
                <a:hlinkClick r:id="rId7">
                  <a:extLst>
                    <a:ext uri="{A12FA001-AC4F-418D-AE19-62706E023703}">
                      <ahyp:hlinkClr xmlns:ahyp="http://schemas.microsoft.com/office/drawing/2018/hyperlinkcolor" val="tx"/>
                    </a:ext>
                  </a:extLst>
                </a:hlinkClick>
              </a:rPr>
              <a:t>从场景倒推我们要什么样的微前端体系</a:t>
            </a:r>
            <a:endParaRPr lang="en-US" altLang="zh-CN">
              <a:solidFill>
                <a:schemeClr val="bg1"/>
              </a:solidFill>
            </a:endParaRPr>
          </a:p>
          <a:p>
            <a:r>
              <a:rPr lang="zh-CN" altLang="en-US">
                <a:solidFill>
                  <a:schemeClr val="bg1"/>
                </a:solidFill>
                <a:hlinkClick r:id="rId8">
                  <a:extLst>
                    <a:ext uri="{A12FA001-AC4F-418D-AE19-62706E023703}">
                      <ahyp:hlinkClr xmlns:ahyp="http://schemas.microsoft.com/office/drawing/2018/hyperlinkcolor" val="tx"/>
                    </a:ext>
                  </a:extLst>
                </a:hlinkClick>
              </a:rPr>
              <a:t>微前端在美团外卖的实践</a:t>
            </a:r>
            <a:endParaRPr lang="en-US" altLang="zh-CN">
              <a:solidFill>
                <a:schemeClr val="bg1"/>
              </a:solidFill>
            </a:endParaRPr>
          </a:p>
          <a:p>
            <a:r>
              <a:rPr lang="zh-CN" altLang="en-US">
                <a:solidFill>
                  <a:schemeClr val="bg1"/>
                </a:solidFill>
                <a:hlinkClick r:id="rId9">
                  <a:extLst>
                    <a:ext uri="{A12FA001-AC4F-418D-AE19-62706E023703}">
                      <ahyp:hlinkClr xmlns:ahyp="http://schemas.microsoft.com/office/drawing/2018/hyperlinkcolor" val="tx"/>
                    </a:ext>
                  </a:extLst>
                </a:hlinkClick>
              </a:rPr>
              <a:t>探索微前端的场景极限</a:t>
            </a:r>
            <a:endParaRPr lang="zh-CN" altLang="en-US" dirty="0">
              <a:solidFill>
                <a:schemeClr val="bg1"/>
              </a:solidFill>
            </a:endParaRPr>
          </a:p>
        </p:txBody>
      </p:sp>
    </p:spTree>
    <p:extLst>
      <p:ext uri="{BB962C8B-B14F-4D97-AF65-F5344CB8AC3E}">
        <p14:creationId xmlns:p14="http://schemas.microsoft.com/office/powerpoint/2010/main" val="8236761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BB28486-46C9-4A26-9831-ADB83CFDD79E}"/>
              </a:ext>
            </a:extLst>
          </p:cNvPr>
          <p:cNvSpPr txBox="1"/>
          <p:nvPr/>
        </p:nvSpPr>
        <p:spPr>
          <a:xfrm>
            <a:off x="2581924" y="2644170"/>
            <a:ext cx="7028152" cy="156966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9600" b="1" dirty="0">
                <a:solidFill>
                  <a:prstClr val="white"/>
                </a:solidFill>
                <a:latin typeface="思源黑体 CN Heavy" panose="020B0A00000000000000" pitchFamily="34" charset="-122"/>
                <a:ea typeface="思源黑体 CN Heavy" panose="020B0A00000000000000" pitchFamily="34" charset="-122"/>
              </a:rPr>
              <a:t>THANKS</a:t>
            </a:r>
            <a:r>
              <a:rPr kumimoji="0" lang="zh-CN" altLang="en-US"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a:t>
            </a:r>
            <a:endParaRPr kumimoji="0" lang="en-US" altLang="zh-CN"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endParaRPr>
          </a:p>
        </p:txBody>
      </p:sp>
    </p:spTree>
    <p:extLst>
      <p:ext uri="{BB962C8B-B14F-4D97-AF65-F5344CB8AC3E}">
        <p14:creationId xmlns:p14="http://schemas.microsoft.com/office/powerpoint/2010/main" val="1847230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8">
            <a:extLst>
              <a:ext uri="{FF2B5EF4-FFF2-40B4-BE49-F238E27FC236}">
                <a16:creationId xmlns:a16="http://schemas.microsoft.com/office/drawing/2014/main" id="{44E1BE04-3437-45CD-934C-88F23562B204}"/>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rcRect t="4423" b="4423"/>
          <a:stretch/>
        </p:blipFill>
        <p:spPr>
          <a:xfrm>
            <a:off x="3409599" y="2316213"/>
            <a:ext cx="4327453" cy="3944679"/>
          </a:xfrm>
        </p:spPr>
      </p:pic>
      <p:grpSp>
        <p:nvGrpSpPr>
          <p:cNvPr id="15" name="组合 14">
            <a:extLst>
              <a:ext uri="{FF2B5EF4-FFF2-40B4-BE49-F238E27FC236}">
                <a16:creationId xmlns:a16="http://schemas.microsoft.com/office/drawing/2014/main" id="{3B4A4F20-C983-4530-81B4-69838279B8B4}"/>
              </a:ext>
            </a:extLst>
          </p:cNvPr>
          <p:cNvGrpSpPr/>
          <p:nvPr/>
        </p:nvGrpSpPr>
        <p:grpSpPr>
          <a:xfrm>
            <a:off x="6749386" y="2199218"/>
            <a:ext cx="4150762" cy="4139718"/>
            <a:chOff x="4654291" y="1746282"/>
            <a:chExt cx="4167520" cy="4139718"/>
          </a:xfrm>
        </p:grpSpPr>
        <p:sp>
          <p:nvSpPr>
            <p:cNvPr id="8" name="椭圆 7">
              <a:extLst>
                <a:ext uri="{FF2B5EF4-FFF2-40B4-BE49-F238E27FC236}">
                  <a16:creationId xmlns:a16="http://schemas.microsoft.com/office/drawing/2014/main" id="{9E54A0FA-5481-49ED-997D-2005464CB0A9}"/>
                </a:ext>
              </a:extLst>
            </p:cNvPr>
            <p:cNvSpPr/>
            <p:nvPr/>
          </p:nvSpPr>
          <p:spPr bwMode="auto">
            <a:xfrm>
              <a:off x="4654293" y="1850066"/>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0" name="标题 1">
              <a:extLst>
                <a:ext uri="{FF2B5EF4-FFF2-40B4-BE49-F238E27FC236}">
                  <a16:creationId xmlns:a16="http://schemas.microsoft.com/office/drawing/2014/main" id="{9011B061-876B-487D-9476-EF330695DFD9}"/>
                </a:ext>
              </a:extLst>
            </p:cNvPr>
            <p:cNvSpPr txBox="1">
              <a:spLocks/>
            </p:cNvSpPr>
            <p:nvPr/>
          </p:nvSpPr>
          <p:spPr>
            <a:xfrm>
              <a:off x="5498261" y="1746282"/>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拆什么？</a:t>
              </a:r>
            </a:p>
          </p:txBody>
        </p:sp>
        <p:sp>
          <p:nvSpPr>
            <p:cNvPr id="12" name="标题 1">
              <a:extLst>
                <a:ext uri="{FF2B5EF4-FFF2-40B4-BE49-F238E27FC236}">
                  <a16:creationId xmlns:a16="http://schemas.microsoft.com/office/drawing/2014/main" id="{80342335-2CCA-45FD-8C07-5AAE5896F076}"/>
                </a:ext>
              </a:extLst>
            </p:cNvPr>
            <p:cNvSpPr txBox="1">
              <a:spLocks/>
            </p:cNvSpPr>
            <p:nvPr/>
          </p:nvSpPr>
          <p:spPr>
            <a:xfrm>
              <a:off x="5498262" y="518040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怎么拆？</a:t>
              </a:r>
            </a:p>
          </p:txBody>
        </p:sp>
        <p:sp>
          <p:nvSpPr>
            <p:cNvPr id="13" name="椭圆 12">
              <a:extLst>
                <a:ext uri="{FF2B5EF4-FFF2-40B4-BE49-F238E27FC236}">
                  <a16:creationId xmlns:a16="http://schemas.microsoft.com/office/drawing/2014/main" id="{97321D6E-AC41-4FF0-A279-1893E4BE814C}"/>
                </a:ext>
              </a:extLst>
            </p:cNvPr>
            <p:cNvSpPr/>
            <p:nvPr/>
          </p:nvSpPr>
          <p:spPr bwMode="auto">
            <a:xfrm>
              <a:off x="4654291" y="5266500"/>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lang="en-US" altLang="zh-CN" sz="2400" kern="0" dirty="0">
                  <a:solidFill>
                    <a:prstClr val="white"/>
                  </a:solidFill>
                  <a:latin typeface="Arial Unicode MS" pitchFamily="34" charset="-122"/>
                  <a:ea typeface="Arial Unicode MS" pitchFamily="34" charset="-122"/>
                  <a:cs typeface="Arial Unicode MS" pitchFamily="34" charset="-122"/>
                </a:rPr>
                <a:t>3</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1" name="标题 1">
              <a:extLst>
                <a:ext uri="{FF2B5EF4-FFF2-40B4-BE49-F238E27FC236}">
                  <a16:creationId xmlns:a16="http://schemas.microsoft.com/office/drawing/2014/main" id="{828EE419-9900-415E-8039-7901C628D607}"/>
                </a:ext>
              </a:extLst>
            </p:cNvPr>
            <p:cNvSpPr txBox="1">
              <a:spLocks/>
            </p:cNvSpPr>
            <p:nvPr/>
          </p:nvSpPr>
          <p:spPr>
            <a:xfrm>
              <a:off x="5516147" y="346155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为什么要拆？</a:t>
              </a:r>
            </a:p>
          </p:txBody>
        </p:sp>
        <p:sp>
          <p:nvSpPr>
            <p:cNvPr id="14" name="椭圆 13">
              <a:extLst>
                <a:ext uri="{FF2B5EF4-FFF2-40B4-BE49-F238E27FC236}">
                  <a16:creationId xmlns:a16="http://schemas.microsoft.com/office/drawing/2014/main" id="{DDD94D23-ABE1-481D-BCF4-AF75D31B75E7}"/>
                </a:ext>
              </a:extLst>
            </p:cNvPr>
            <p:cNvSpPr/>
            <p:nvPr/>
          </p:nvSpPr>
          <p:spPr bwMode="auto">
            <a:xfrm>
              <a:off x="4654292" y="3551974"/>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lang="en-US" altLang="zh-CN" sz="2400" kern="0" dirty="0">
                  <a:solidFill>
                    <a:prstClr val="white"/>
                  </a:solidFill>
                  <a:latin typeface="Arial Unicode MS" pitchFamily="34" charset="-122"/>
                  <a:ea typeface="Arial Unicode MS" pitchFamily="34" charset="-122"/>
                  <a:cs typeface="Arial Unicode MS" pitchFamily="34" charset="-122"/>
                </a:rPr>
                <a:t>2</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grpSp>
      <p:sp>
        <p:nvSpPr>
          <p:cNvPr id="2" name="标题 1">
            <a:extLst>
              <a:ext uri="{FF2B5EF4-FFF2-40B4-BE49-F238E27FC236}">
                <a16:creationId xmlns:a16="http://schemas.microsoft.com/office/drawing/2014/main" id="{7CB36DE7-400B-4129-8A1C-C0E494945F4C}"/>
              </a:ext>
            </a:extLst>
          </p:cNvPr>
          <p:cNvSpPr>
            <a:spLocks noGrp="1"/>
          </p:cNvSpPr>
          <p:nvPr>
            <p:ph type="title"/>
          </p:nvPr>
        </p:nvSpPr>
        <p:spPr>
          <a:xfrm>
            <a:off x="1281132" y="2564226"/>
            <a:ext cx="9744832" cy="1609076"/>
          </a:xfrm>
        </p:spPr>
        <p:txBody>
          <a:bodyPr>
            <a:normAutofit/>
          </a:bodyPr>
          <a:lstStyle/>
          <a:p>
            <a:r>
              <a:rPr lang="zh-CN" altLang="en-US" sz="7200">
                <a:solidFill>
                  <a:schemeClr val="bg1"/>
                </a:solidFill>
              </a:rPr>
              <a:t>微前端的核心是什么？</a:t>
            </a:r>
            <a:endParaRPr lang="zh-CN" altLang="en-US" sz="7200" dirty="0">
              <a:solidFill>
                <a:schemeClr val="bg1"/>
              </a:solidFill>
            </a:endParaRPr>
          </a:p>
        </p:txBody>
      </p:sp>
    </p:spTree>
    <p:extLst>
      <p:ext uri="{BB962C8B-B14F-4D97-AF65-F5344CB8AC3E}">
        <p14:creationId xmlns:p14="http://schemas.microsoft.com/office/powerpoint/2010/main" val="3116453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5E-6 -3.7037E-6 L 0.00312 -0.31759 " pathEditMode="relative" rAng="0" ptsTypes="AA">
                                      <p:cBhvr>
                                        <p:cTn id="6" dur="2000" fill="hold"/>
                                        <p:tgtEl>
                                          <p:spTgt spid="2"/>
                                        </p:tgtEl>
                                        <p:attrNameLst>
                                          <p:attrName>ppt_x</p:attrName>
                                          <p:attrName>ppt_y</p:attrName>
                                        </p:attrNameLst>
                                      </p:cBhvr>
                                      <p:rCtr x="156" y="-15880"/>
                                    </p:animMotion>
                                  </p:childTnLst>
                                </p:cTn>
                              </p:par>
                              <p:par>
                                <p:cTn id="7" presetID="10" presetClass="entr" presetSubtype="0" fill="hold" nodeType="withEffect">
                                  <p:stCondLst>
                                    <p:cond delay="200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nodeType="clickEffect">
                                  <p:stCondLst>
                                    <p:cond delay="0"/>
                                  </p:stCondLst>
                                  <p:childTnLst>
                                    <p:animMotion origin="layout" path="M -1.45833E-6 -1.48148E-6 L -0.16588 -0.00694 " pathEditMode="relative" rAng="0" ptsTypes="AA">
                                      <p:cBhvr>
                                        <p:cTn id="13" dur="2000" fill="hold"/>
                                        <p:tgtEl>
                                          <p:spTgt spid="6"/>
                                        </p:tgtEl>
                                        <p:attrNameLst>
                                          <p:attrName>ppt_x</p:attrName>
                                          <p:attrName>ppt_y</p:attrName>
                                        </p:attrNameLst>
                                      </p:cBhvr>
                                      <p:rCtr x="-8294" y="-347"/>
                                    </p:animMotion>
                                  </p:childTnLst>
                                </p:cTn>
                              </p:par>
                              <p:par>
                                <p:cTn id="14" presetID="2" presetClass="entr" presetSubtype="4" fill="hold" nodeType="withEffect">
                                  <p:stCondLst>
                                    <p:cond delay="200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14E5D4-F319-4D8D-ADC0-4EDA3413A65F}"/>
              </a:ext>
            </a:extLst>
          </p:cNvPr>
          <p:cNvSpPr>
            <a:spLocks noGrp="1"/>
          </p:cNvSpPr>
          <p:nvPr>
            <p:ph type="title"/>
          </p:nvPr>
        </p:nvSpPr>
        <p:spPr>
          <a:xfrm>
            <a:off x="533972" y="470177"/>
            <a:ext cx="10969200" cy="705600"/>
          </a:xfrm>
        </p:spPr>
        <p:txBody>
          <a:bodyPr/>
          <a:lstStyle/>
          <a:p>
            <a:r>
              <a:rPr lang="zh-CN" altLang="en-US">
                <a:solidFill>
                  <a:schemeClr val="bg1"/>
                </a:solidFill>
              </a:rPr>
              <a:t>拆什么，为什么要拆？</a:t>
            </a:r>
            <a:endParaRPr lang="zh-CN" altLang="en-US" dirty="0">
              <a:solidFill>
                <a:schemeClr val="bg1"/>
              </a:solidFill>
            </a:endParaRPr>
          </a:p>
        </p:txBody>
      </p:sp>
      <p:sp>
        <p:nvSpPr>
          <p:cNvPr id="8" name="内容占位符 2">
            <a:extLst>
              <a:ext uri="{FF2B5EF4-FFF2-40B4-BE49-F238E27FC236}">
                <a16:creationId xmlns:a16="http://schemas.microsoft.com/office/drawing/2014/main" id="{DE40233F-2786-43B8-8AC3-19BC8DED6D87}"/>
              </a:ext>
            </a:extLst>
          </p:cNvPr>
          <p:cNvSpPr txBox="1">
            <a:spLocks/>
          </p:cNvSpPr>
          <p:nvPr/>
        </p:nvSpPr>
        <p:spPr>
          <a:xfrm>
            <a:off x="4090563" y="1612744"/>
            <a:ext cx="3400074" cy="1204954"/>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6000" dirty="0">
              <a:solidFill>
                <a:schemeClr val="bg1"/>
              </a:solidFill>
            </a:endParaRPr>
          </a:p>
        </p:txBody>
      </p:sp>
      <p:sp>
        <p:nvSpPr>
          <p:cNvPr id="12" name="内容占位符 2">
            <a:extLst>
              <a:ext uri="{FF2B5EF4-FFF2-40B4-BE49-F238E27FC236}">
                <a16:creationId xmlns:a16="http://schemas.microsoft.com/office/drawing/2014/main" id="{7912AAA8-8584-446B-BEF9-C0AD55D051E3}"/>
              </a:ext>
            </a:extLst>
          </p:cNvPr>
          <p:cNvSpPr txBox="1">
            <a:spLocks/>
          </p:cNvSpPr>
          <p:nvPr/>
        </p:nvSpPr>
        <p:spPr>
          <a:xfrm>
            <a:off x="4653177" y="1563482"/>
            <a:ext cx="7167998" cy="1944891"/>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a:solidFill>
                  <a:schemeClr val="bg1"/>
                </a:solidFill>
              </a:rPr>
              <a:t>当前的前端领域，</a:t>
            </a:r>
            <a:r>
              <a:rPr lang="en-US" altLang="zh-CN" sz="2000" dirty="0">
                <a:solidFill>
                  <a:schemeClr val="bg1"/>
                </a:solidFill>
              </a:rPr>
              <a:t>SPA</a:t>
            </a:r>
            <a:r>
              <a:rPr lang="zh-CN" altLang="en-US" sz="2000" dirty="0">
                <a:solidFill>
                  <a:schemeClr val="bg1"/>
                </a:solidFill>
              </a:rPr>
              <a:t>是非常流行的项目形态之一，但是随着项目的完善及应用功能的丰富，</a:t>
            </a:r>
            <a:r>
              <a:rPr lang="en-US" altLang="zh-CN" sz="2000" dirty="0">
                <a:solidFill>
                  <a:schemeClr val="bg1"/>
                </a:solidFill>
              </a:rPr>
              <a:t>SPA</a:t>
            </a:r>
            <a:r>
              <a:rPr lang="zh-CN" altLang="en-US" sz="2000" dirty="0">
                <a:solidFill>
                  <a:schemeClr val="bg1"/>
                </a:solidFill>
              </a:rPr>
              <a:t>变得越来越庞大，越来越难以维护，往往最后就变成了改一处而动全身的局面，项目的开发、维护成本也越来越高。微前端的目的就是将庞大的应用进行拆分解耦，使得每个独立的模块可以进行单独开发、维护及部署，提升效率。</a:t>
            </a:r>
            <a:endParaRPr lang="en-US" altLang="zh-CN" sz="2000" dirty="0">
              <a:solidFill>
                <a:schemeClr val="bg1"/>
              </a:solidFill>
            </a:endParaRPr>
          </a:p>
        </p:txBody>
      </p:sp>
      <p:sp>
        <p:nvSpPr>
          <p:cNvPr id="16" name="矩形 15">
            <a:extLst>
              <a:ext uri="{FF2B5EF4-FFF2-40B4-BE49-F238E27FC236}">
                <a16:creationId xmlns:a16="http://schemas.microsoft.com/office/drawing/2014/main" id="{25DB1E2A-680A-49CD-A779-209F8822B5F8}"/>
              </a:ext>
            </a:extLst>
          </p:cNvPr>
          <p:cNvSpPr/>
          <p:nvPr/>
        </p:nvSpPr>
        <p:spPr>
          <a:xfrm>
            <a:off x="3948823" y="2772240"/>
            <a:ext cx="4288354"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ln/>
                <a:solidFill>
                  <a:schemeClr val="accent4"/>
                </a:solidFill>
              </a:rPr>
              <a:t>巨石应用</a:t>
            </a:r>
          </a:p>
        </p:txBody>
      </p:sp>
      <p:sp>
        <p:nvSpPr>
          <p:cNvPr id="17" name="矩形 16">
            <a:extLst>
              <a:ext uri="{FF2B5EF4-FFF2-40B4-BE49-F238E27FC236}">
                <a16:creationId xmlns:a16="http://schemas.microsoft.com/office/drawing/2014/main" id="{32D09CCC-5963-4905-9B0A-E1AA20D21BC4}"/>
              </a:ext>
            </a:extLst>
          </p:cNvPr>
          <p:cNvSpPr/>
          <p:nvPr/>
        </p:nvSpPr>
        <p:spPr>
          <a:xfrm>
            <a:off x="3948823" y="2767280"/>
            <a:ext cx="4288353"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ln/>
                <a:solidFill>
                  <a:schemeClr val="accent4"/>
                </a:solidFill>
              </a:rPr>
              <a:t>历史项目</a:t>
            </a:r>
          </a:p>
        </p:txBody>
      </p:sp>
      <p:sp>
        <p:nvSpPr>
          <p:cNvPr id="18" name="内容占位符 2">
            <a:extLst>
              <a:ext uri="{FF2B5EF4-FFF2-40B4-BE49-F238E27FC236}">
                <a16:creationId xmlns:a16="http://schemas.microsoft.com/office/drawing/2014/main" id="{D28C8864-B27A-4EB5-96A8-BA0702BB3921}"/>
              </a:ext>
            </a:extLst>
          </p:cNvPr>
          <p:cNvSpPr txBox="1">
            <a:spLocks/>
          </p:cNvSpPr>
          <p:nvPr/>
        </p:nvSpPr>
        <p:spPr>
          <a:xfrm>
            <a:off x="4653178" y="4483384"/>
            <a:ext cx="7167998" cy="1622125"/>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a:solidFill>
                  <a:schemeClr val="bg1"/>
                </a:solidFill>
              </a:rPr>
              <a:t>在不少的业务中，或多或少的会存在一些历史项目，并且还在照常运行。现在需要将其融合到新项目中，但是由于使用的框架过于老旧，合在一起的话只能重写，浪费时间和精力。不过通过微前端将这些系统进行整合的话就可以在不修改逻辑的同时使得新老两套系统并行运行。</a:t>
            </a:r>
            <a:endParaRPr lang="en-US" altLang="zh-CN" sz="2000" dirty="0">
              <a:solidFill>
                <a:schemeClr val="bg1"/>
              </a:solidFill>
            </a:endParaRPr>
          </a:p>
        </p:txBody>
      </p:sp>
    </p:spTree>
    <p:extLst>
      <p:ext uri="{BB962C8B-B14F-4D97-AF65-F5344CB8AC3E}">
        <p14:creationId xmlns:p14="http://schemas.microsoft.com/office/powerpoint/2010/main" val="34056107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20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2" nodeType="clickEffect">
                                  <p:stCondLst>
                                    <p:cond delay="0"/>
                                  </p:stCondLst>
                                  <p:childTnLst>
                                    <p:animEffect transition="out" filter="fade">
                                      <p:cBhvr>
                                        <p:cTn id="11" dur="500"/>
                                        <p:tgtEl>
                                          <p:spTgt spid="16"/>
                                        </p:tgtEl>
                                      </p:cBhvr>
                                    </p:animEffect>
                                    <p:set>
                                      <p:cBhvr>
                                        <p:cTn id="12" dur="1" fill="hold">
                                          <p:stCondLst>
                                            <p:cond delay="499"/>
                                          </p:stCondLst>
                                        </p:cTn>
                                        <p:tgtEl>
                                          <p:spTgt spid="16"/>
                                        </p:tgtEl>
                                        <p:attrNameLst>
                                          <p:attrName>style.visibility</p:attrName>
                                        </p:attrNameLst>
                                      </p:cBhvr>
                                      <p:to>
                                        <p:strVal val="hidden"/>
                                      </p:to>
                                    </p:set>
                                  </p:childTnLst>
                                </p:cTn>
                              </p:par>
                              <p:par>
                                <p:cTn id="13" presetID="14" presetClass="entr" presetSubtype="1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Effect transition="in" filter="randombar(horizontal)">
                                      <p:cBhvr>
                                        <p:cTn id="15" dur="20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3"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par>
                          <p:cTn id="21" fill="hold">
                            <p:stCondLst>
                              <p:cond delay="500"/>
                            </p:stCondLst>
                            <p:childTnLst>
                              <p:par>
                                <p:cTn id="22" presetID="42" presetClass="path" presetSubtype="0" accel="50000" decel="50000" fill="hold" grpId="1" nodeType="afterEffect">
                                  <p:stCondLst>
                                    <p:cond delay="0"/>
                                  </p:stCondLst>
                                  <p:childTnLst>
                                    <p:animMotion origin="layout" path="M 4.16667E-7 -4.44444E-6 L -0.2905 -0.19305 " pathEditMode="relative" rAng="0" ptsTypes="AA">
                                      <p:cBhvr>
                                        <p:cTn id="23" dur="2000" fill="hold"/>
                                        <p:tgtEl>
                                          <p:spTgt spid="16"/>
                                        </p:tgtEl>
                                        <p:attrNameLst>
                                          <p:attrName>ppt_x</p:attrName>
                                          <p:attrName>ppt_y</p:attrName>
                                        </p:attrNameLst>
                                      </p:cBhvr>
                                      <p:rCtr x="-14531" y="-9653"/>
                                    </p:animMotion>
                                  </p:childTnLst>
                                </p:cTn>
                              </p:par>
                              <p:par>
                                <p:cTn id="24" presetID="42" presetClass="path" presetSubtype="0" accel="50000" decel="50000" fill="hold" grpId="1" nodeType="withEffect">
                                  <p:stCondLst>
                                    <p:cond delay="0"/>
                                  </p:stCondLst>
                                  <p:childTnLst>
                                    <p:animMotion origin="layout" path="M -0.0013 0 L -0.28021 0.23657 " pathEditMode="relative" rAng="0" ptsTypes="AA">
                                      <p:cBhvr>
                                        <p:cTn id="25" dur="2000" fill="hold"/>
                                        <p:tgtEl>
                                          <p:spTgt spid="17"/>
                                        </p:tgtEl>
                                        <p:attrNameLst>
                                          <p:attrName>ppt_x</p:attrName>
                                          <p:attrName>ppt_y</p:attrName>
                                        </p:attrNameLst>
                                      </p:cBhvr>
                                      <p:rCtr x="-13945" y="11829"/>
                                    </p:animMotion>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6" grpId="1"/>
      <p:bldP spid="16" grpId="2"/>
      <p:bldP spid="16" grpId="3"/>
      <p:bldP spid="17" grpId="0"/>
      <p:bldP spid="17" grpId="1"/>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CAAD80-7958-4CD5-8224-91AFD122E695}"/>
              </a:ext>
            </a:extLst>
          </p:cNvPr>
          <p:cNvSpPr>
            <a:spLocks noGrp="1"/>
          </p:cNvSpPr>
          <p:nvPr>
            <p:ph type="title"/>
          </p:nvPr>
        </p:nvSpPr>
        <p:spPr>
          <a:xfrm>
            <a:off x="765541" y="297710"/>
            <a:ext cx="2453777" cy="705600"/>
          </a:xfrm>
        </p:spPr>
        <p:txBody>
          <a:bodyPr/>
          <a:lstStyle/>
          <a:p>
            <a:r>
              <a:rPr lang="zh-CN" altLang="en-US">
                <a:solidFill>
                  <a:schemeClr val="bg1"/>
                </a:solidFill>
              </a:rPr>
              <a:t>怎么拆？</a:t>
            </a:r>
            <a:endParaRPr lang="zh-CN" altLang="en-US" dirty="0">
              <a:solidFill>
                <a:schemeClr val="bg1"/>
              </a:solidFill>
            </a:endParaRPr>
          </a:p>
        </p:txBody>
      </p:sp>
      <p:graphicFrame>
        <p:nvGraphicFramePr>
          <p:cNvPr id="5" name="表格 5">
            <a:extLst>
              <a:ext uri="{FF2B5EF4-FFF2-40B4-BE49-F238E27FC236}">
                <a16:creationId xmlns:a16="http://schemas.microsoft.com/office/drawing/2014/main" id="{C8D8B24A-EBCA-4970-A889-E1AA794B5813}"/>
              </a:ext>
            </a:extLst>
          </p:cNvPr>
          <p:cNvGraphicFramePr>
            <a:graphicFrameLocks noGrp="1"/>
          </p:cNvGraphicFramePr>
          <p:nvPr>
            <p:ph idx="1"/>
            <p:extLst>
              <p:ext uri="{D42A27DB-BD31-4B8C-83A1-F6EECF244321}">
                <p14:modId xmlns:p14="http://schemas.microsoft.com/office/powerpoint/2010/main" val="684483812"/>
              </p:ext>
            </p:extLst>
          </p:nvPr>
        </p:nvGraphicFramePr>
        <p:xfrm>
          <a:off x="818707" y="1139788"/>
          <a:ext cx="10600660" cy="5367337"/>
        </p:xfrm>
        <a:graphic>
          <a:graphicData uri="http://schemas.openxmlformats.org/drawingml/2006/table">
            <a:tbl>
              <a:tblPr firstRow="1" bandRow="1">
                <a:tableStyleId>{5C22544A-7EE6-4342-B048-85BDC9FD1C3A}</a:tableStyleId>
              </a:tblPr>
              <a:tblGrid>
                <a:gridCol w="2083981">
                  <a:extLst>
                    <a:ext uri="{9D8B030D-6E8A-4147-A177-3AD203B41FA5}">
                      <a16:colId xmlns:a16="http://schemas.microsoft.com/office/drawing/2014/main" val="1868491261"/>
                    </a:ext>
                  </a:extLst>
                </a:gridCol>
                <a:gridCol w="3014525">
                  <a:extLst>
                    <a:ext uri="{9D8B030D-6E8A-4147-A177-3AD203B41FA5}">
                      <a16:colId xmlns:a16="http://schemas.microsoft.com/office/drawing/2014/main" val="578735332"/>
                    </a:ext>
                  </a:extLst>
                </a:gridCol>
                <a:gridCol w="2673894">
                  <a:extLst>
                    <a:ext uri="{9D8B030D-6E8A-4147-A177-3AD203B41FA5}">
                      <a16:colId xmlns:a16="http://schemas.microsoft.com/office/drawing/2014/main" val="2530198444"/>
                    </a:ext>
                  </a:extLst>
                </a:gridCol>
                <a:gridCol w="2828260">
                  <a:extLst>
                    <a:ext uri="{9D8B030D-6E8A-4147-A177-3AD203B41FA5}">
                      <a16:colId xmlns:a16="http://schemas.microsoft.com/office/drawing/2014/main" val="2327180557"/>
                    </a:ext>
                  </a:extLst>
                </a:gridCol>
              </a:tblGrid>
              <a:tr h="340783">
                <a:tc>
                  <a:txBody>
                    <a:bodyPr/>
                    <a:lstStyle/>
                    <a:p>
                      <a:r>
                        <a:rPr lang="zh-CN" altLang="en-US" sz="1600" dirty="0">
                          <a:solidFill>
                            <a:schemeClr val="bg1"/>
                          </a:solidFill>
                        </a:rPr>
                        <a:t>方案</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描述</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优点</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缺点</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2822047301"/>
                  </a:ext>
                </a:extLst>
              </a:tr>
              <a:tr h="873257">
                <a:tc>
                  <a:txBody>
                    <a:bodyPr/>
                    <a:lstStyle/>
                    <a:p>
                      <a:r>
                        <a:rPr lang="en-US" sz="1600" b="1" dirty="0">
                          <a:solidFill>
                            <a:schemeClr val="bg1"/>
                          </a:solidFill>
                          <a:effectLst/>
                        </a:rPr>
                        <a:t>Nginx</a:t>
                      </a:r>
                      <a:r>
                        <a:rPr lang="zh-CN" altLang="en-US" sz="1600" b="1" dirty="0">
                          <a:solidFill>
                            <a:schemeClr val="bg1"/>
                          </a:solidFill>
                          <a:effectLst/>
                        </a:rPr>
                        <a:t>路由转发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通过</a:t>
                      </a:r>
                      <a:r>
                        <a:rPr lang="en-US" altLang="zh-CN" sz="1600" dirty="0">
                          <a:solidFill>
                            <a:schemeClr val="bg1"/>
                          </a:solidFill>
                          <a:effectLst/>
                        </a:rPr>
                        <a:t>Nginx</a:t>
                      </a:r>
                      <a:r>
                        <a:rPr lang="zh-CN" altLang="en-US" sz="1600" dirty="0">
                          <a:solidFill>
                            <a:schemeClr val="bg1"/>
                          </a:solidFill>
                          <a:effectLst/>
                        </a:rPr>
                        <a:t>配置反向代理来实现不同路径映射到不同的应用</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简单、快速、易配置</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在切换应用时会触发浏览器刷新，影响体验</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57447113"/>
                  </a:ext>
                </a:extLst>
              </a:tr>
              <a:tr h="1384432">
                <a:tc>
                  <a:txBody>
                    <a:bodyPr/>
                    <a:lstStyle/>
                    <a:p>
                      <a:r>
                        <a:rPr lang="en-US" sz="1600" b="1" dirty="0">
                          <a:solidFill>
                            <a:schemeClr val="bg1"/>
                          </a:solidFill>
                          <a:effectLst/>
                        </a:rPr>
                        <a:t>iframe</a:t>
                      </a:r>
                      <a:r>
                        <a:rPr lang="zh-CN" altLang="en-US" sz="1600" b="1" dirty="0">
                          <a:solidFill>
                            <a:schemeClr val="bg1"/>
                          </a:solidFill>
                          <a:effectLst/>
                        </a:rPr>
                        <a:t>嵌套</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父应用是一个单独的页面，每个子应用嵌套一个</a:t>
                      </a:r>
                      <a:r>
                        <a:rPr lang="en-US" sz="1600" dirty="0">
                          <a:solidFill>
                            <a:schemeClr val="bg1"/>
                          </a:solidFill>
                          <a:effectLst/>
                        </a:rPr>
                        <a:t>iframe,</a:t>
                      </a:r>
                      <a:r>
                        <a:rPr lang="zh-CN" altLang="en-US" sz="1600" dirty="0">
                          <a:solidFill>
                            <a:schemeClr val="bg1"/>
                          </a:solidFill>
                          <a:effectLst/>
                        </a:rPr>
                        <a:t>父子通信可采用</a:t>
                      </a:r>
                      <a:r>
                        <a:rPr lang="en-US" sz="1600" dirty="0" err="1">
                          <a:solidFill>
                            <a:schemeClr val="bg1"/>
                          </a:solidFill>
                          <a:effectLst/>
                        </a:rPr>
                        <a:t>postMessage</a:t>
                      </a:r>
                      <a:r>
                        <a:rPr lang="zh-CN" altLang="en-US" sz="1600" dirty="0">
                          <a:solidFill>
                            <a:schemeClr val="bg1"/>
                          </a:solidFill>
                          <a:effectLst/>
                        </a:rPr>
                        <a:t>或者</a:t>
                      </a:r>
                      <a:r>
                        <a:rPr lang="en-US" sz="1600" dirty="0" err="1">
                          <a:solidFill>
                            <a:schemeClr val="bg1"/>
                          </a:solidFill>
                          <a:effectLst/>
                        </a:rPr>
                        <a:t>contentWindow</a:t>
                      </a:r>
                      <a:r>
                        <a:rPr lang="zh-CN" altLang="en-US" sz="1600" dirty="0">
                          <a:solidFill>
                            <a:schemeClr val="bg1"/>
                          </a:solidFill>
                          <a:effectLst/>
                        </a:rPr>
                        <a:t>方式</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实现简单，子应用之间自带沙箱，天然隔离，互不影响</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en-US" altLang="zh-CN" sz="1600" dirty="0">
                          <a:solidFill>
                            <a:schemeClr val="bg1"/>
                          </a:solidFill>
                          <a:effectLst/>
                        </a:rPr>
                        <a:t>iframe</a:t>
                      </a:r>
                      <a:r>
                        <a:rPr lang="zh-CN" altLang="en-US" sz="1600" dirty="0">
                          <a:solidFill>
                            <a:schemeClr val="bg1"/>
                          </a:solidFill>
                          <a:effectLst/>
                        </a:rPr>
                        <a:t>的样式显示、兼容性都具有局限性，实现过于简单</a:t>
                      </a:r>
                      <a:endParaRPr lang="en-US" altLang="zh-CN"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2532158659"/>
                  </a:ext>
                </a:extLst>
              </a:tr>
              <a:tr h="1128845">
                <a:tc>
                  <a:txBody>
                    <a:bodyPr/>
                    <a:lstStyle/>
                    <a:p>
                      <a:r>
                        <a:rPr lang="en-US" sz="1600" b="1" dirty="0">
                          <a:solidFill>
                            <a:schemeClr val="bg1"/>
                          </a:solidFill>
                          <a:effectLst/>
                        </a:rPr>
                        <a:t>Web Components</a:t>
                      </a:r>
                      <a:endParaRPr 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每个子应用需要采用纯</a:t>
                      </a:r>
                      <a:r>
                        <a:rPr lang="en-US" altLang="zh-CN" sz="1600" dirty="0">
                          <a:solidFill>
                            <a:schemeClr val="bg1"/>
                          </a:solidFill>
                          <a:effectLst/>
                        </a:rPr>
                        <a:t>Web Components </a:t>
                      </a:r>
                      <a:r>
                        <a:rPr lang="zh-CN" altLang="en-US" sz="1600" dirty="0">
                          <a:solidFill>
                            <a:schemeClr val="bg1"/>
                          </a:solidFill>
                          <a:effectLst/>
                        </a:rPr>
                        <a:t>技术编写组件，这是一套全新的开发模式</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每个子应用拥有独立的</a:t>
                      </a:r>
                      <a:r>
                        <a:rPr lang="en-US" altLang="zh-CN" sz="1600" dirty="0">
                          <a:solidFill>
                            <a:schemeClr val="bg1"/>
                          </a:solidFill>
                          <a:effectLst/>
                        </a:rPr>
                        <a:t>script</a:t>
                      </a:r>
                      <a:r>
                        <a:rPr lang="zh-CN" altLang="en-US" sz="1600" dirty="0">
                          <a:solidFill>
                            <a:schemeClr val="bg1"/>
                          </a:solidFill>
                          <a:effectLst/>
                        </a:rPr>
                        <a:t>和</a:t>
                      </a:r>
                      <a:r>
                        <a:rPr lang="en-US" altLang="zh-CN" sz="1600" dirty="0" err="1">
                          <a:solidFill>
                            <a:schemeClr val="bg1"/>
                          </a:solidFill>
                          <a:effectLst/>
                        </a:rPr>
                        <a:t>css</a:t>
                      </a:r>
                      <a:r>
                        <a:rPr lang="zh-CN" altLang="en-US" sz="1600" dirty="0">
                          <a:solidFill>
                            <a:schemeClr val="bg1"/>
                          </a:solidFill>
                          <a:effectLst/>
                        </a:rPr>
                        <a:t>，也可以单独部署</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对于历史系统的改造成本过高，子应用通信较为复杂，容易踩坑</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0941199"/>
                  </a:ext>
                </a:extLst>
              </a:tr>
              <a:tr h="1640020">
                <a:tc>
                  <a:txBody>
                    <a:bodyPr/>
                    <a:lstStyle/>
                    <a:p>
                      <a:r>
                        <a:rPr lang="zh-CN" altLang="en-US" sz="1600" b="1" dirty="0">
                          <a:solidFill>
                            <a:schemeClr val="bg1"/>
                          </a:solidFill>
                          <a:effectLst/>
                        </a:rPr>
                        <a:t>组合式应用路由分发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每个子应用独立构建和部署，运行时由父应用来进行路由管理，应用加载、启动、卸载以及通信机制</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纯前端改造，体验良好，可无感知切换，子应用互相隔离</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需要设计和开发，由于父子应用处于同一页面运行，需要解决子应用的样式冲突、变量对象污染、通信机制等技术点</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4044885284"/>
                  </a:ext>
                </a:extLst>
              </a:tr>
            </a:tbl>
          </a:graphicData>
        </a:graphic>
      </p:graphicFrame>
    </p:spTree>
    <p:extLst>
      <p:ext uri="{BB962C8B-B14F-4D97-AF65-F5344CB8AC3E}">
        <p14:creationId xmlns:p14="http://schemas.microsoft.com/office/powerpoint/2010/main" val="2279415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C9DFCA-6BEF-4526-A5A9-66EFCE5AFDBC}"/>
              </a:ext>
            </a:extLst>
          </p:cNvPr>
          <p:cNvSpPr>
            <a:spLocks noGrp="1"/>
          </p:cNvSpPr>
          <p:nvPr>
            <p:ph type="title"/>
          </p:nvPr>
        </p:nvSpPr>
        <p:spPr/>
        <p:txBody>
          <a:bodyPr/>
          <a:lstStyle/>
          <a:p>
            <a:r>
              <a:rPr lang="zh-CN" altLang="en-US">
                <a:solidFill>
                  <a:schemeClr val="bg1"/>
                </a:solidFill>
              </a:rPr>
              <a:t>什么是微前端？</a:t>
            </a:r>
            <a:endParaRPr lang="zh-CN" altLang="en-US" dirty="0">
              <a:solidFill>
                <a:schemeClr val="bg1"/>
              </a:solidFill>
            </a:endParaRPr>
          </a:p>
        </p:txBody>
      </p:sp>
      <p:sp>
        <p:nvSpPr>
          <p:cNvPr id="3" name="内容占位符 2">
            <a:extLst>
              <a:ext uri="{FF2B5EF4-FFF2-40B4-BE49-F238E27FC236}">
                <a16:creationId xmlns:a16="http://schemas.microsoft.com/office/drawing/2014/main" id="{0957C590-63CB-412E-89CC-C8B4BD41B4DB}"/>
              </a:ext>
            </a:extLst>
          </p:cNvPr>
          <p:cNvSpPr>
            <a:spLocks noGrp="1"/>
          </p:cNvSpPr>
          <p:nvPr>
            <p:ph idx="1"/>
          </p:nvPr>
        </p:nvSpPr>
        <p:spPr/>
        <p:txBody>
          <a:bodyPr>
            <a:normAutofit/>
          </a:bodyPr>
          <a:lstStyle/>
          <a:p>
            <a:pPr>
              <a:buFont typeface="Wingdings" panose="05000000000000000000" pitchFamily="2" charset="2"/>
              <a:buChar char="l"/>
            </a:pPr>
            <a:r>
              <a:rPr lang="zh-CN" altLang="en-US" sz="2000">
                <a:solidFill>
                  <a:schemeClr val="bg1"/>
                </a:solidFill>
              </a:rPr>
              <a:t>微前端（</a:t>
            </a:r>
            <a:r>
              <a:rPr lang="en-US" altLang="zh-CN" sz="2000">
                <a:solidFill>
                  <a:schemeClr val="bg1"/>
                </a:solidFill>
              </a:rPr>
              <a:t>Micro-Frontends</a:t>
            </a:r>
            <a:r>
              <a:rPr lang="zh-CN" altLang="en-US" sz="2000">
                <a:solidFill>
                  <a:schemeClr val="bg1"/>
                </a:solidFill>
              </a:rPr>
              <a:t>）是一种类似于微服务的架构，它将微服务的理念应用于浏览器端，即将</a:t>
            </a:r>
            <a:r>
              <a:rPr lang="en-US" altLang="zh-CN" sz="2000">
                <a:solidFill>
                  <a:schemeClr val="bg1"/>
                </a:solidFill>
              </a:rPr>
              <a:t>Web</a:t>
            </a:r>
            <a:r>
              <a:rPr lang="zh-CN" altLang="en-US" sz="2000">
                <a:solidFill>
                  <a:schemeClr val="bg1"/>
                </a:solidFill>
              </a:rPr>
              <a:t>应用由单一的单体应用转变为由多个小型前端应用聚合在一起的应用。各个前端应用还可以独立运行、独立开发、独立部署。</a:t>
            </a:r>
            <a:r>
              <a:rPr lang="zh-CN" altLang="en-US" sz="2000" b="1">
                <a:solidFill>
                  <a:schemeClr val="bg1"/>
                </a:solidFill>
              </a:rPr>
              <a:t>微前端不再是单纯的前端框架或者工具，而是一套架构体系</a:t>
            </a:r>
            <a:r>
              <a:rPr lang="zh-CN" altLang="en-US" sz="2000">
                <a:solidFill>
                  <a:schemeClr val="bg1"/>
                </a:solidFill>
              </a:rPr>
              <a:t>。</a:t>
            </a:r>
            <a:endParaRPr lang="en-US" altLang="zh-CN" sz="2000">
              <a:solidFill>
                <a:schemeClr val="bg1"/>
              </a:solidFill>
            </a:endParaRPr>
          </a:p>
          <a:p>
            <a:pPr>
              <a:buFont typeface="Wingdings" panose="05000000000000000000" pitchFamily="2" charset="2"/>
              <a:buChar char="l"/>
            </a:pPr>
            <a:r>
              <a:rPr lang="zh-CN" altLang="en-US" sz="2000">
                <a:solidFill>
                  <a:schemeClr val="bg1"/>
                </a:solidFill>
              </a:rPr>
              <a:t>微前端是一种</a:t>
            </a:r>
            <a:r>
              <a:rPr lang="zh-CN" altLang="en-US" sz="2000" b="1">
                <a:solidFill>
                  <a:schemeClr val="bg1"/>
                </a:solidFill>
              </a:rPr>
              <a:t>多个团队通过独立发布功能的方式来共同构建现代化 </a:t>
            </a:r>
            <a:r>
              <a:rPr lang="en-US" altLang="zh-CN" sz="2000" b="1">
                <a:solidFill>
                  <a:schemeClr val="bg1"/>
                </a:solidFill>
              </a:rPr>
              <a:t>web </a:t>
            </a:r>
            <a:r>
              <a:rPr lang="zh-CN" altLang="en-US" sz="2000" b="1">
                <a:solidFill>
                  <a:schemeClr val="bg1"/>
                </a:solidFill>
              </a:rPr>
              <a:t>应用</a:t>
            </a:r>
            <a:r>
              <a:rPr lang="zh-CN" altLang="en-US" sz="2000">
                <a:solidFill>
                  <a:schemeClr val="bg1"/>
                </a:solidFill>
              </a:rPr>
              <a:t>的技术手段及方法策略。</a:t>
            </a:r>
            <a:endParaRPr lang="en-US" altLang="zh-CN" sz="2000" dirty="0">
              <a:solidFill>
                <a:schemeClr val="bg1"/>
              </a:solidFill>
            </a:endParaRPr>
          </a:p>
        </p:txBody>
      </p:sp>
    </p:spTree>
    <p:extLst>
      <p:ext uri="{BB962C8B-B14F-4D97-AF65-F5344CB8AC3E}">
        <p14:creationId xmlns:p14="http://schemas.microsoft.com/office/powerpoint/2010/main" val="28683830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3996B2-D7AE-42F2-A78B-17416486BD5C}"/>
              </a:ext>
            </a:extLst>
          </p:cNvPr>
          <p:cNvSpPr>
            <a:spLocks noGrp="1"/>
          </p:cNvSpPr>
          <p:nvPr>
            <p:ph type="title"/>
          </p:nvPr>
        </p:nvSpPr>
        <p:spPr/>
        <p:txBody>
          <a:bodyPr/>
          <a:lstStyle/>
          <a:p>
            <a:r>
              <a:rPr lang="zh-CN" altLang="en-US">
                <a:solidFill>
                  <a:schemeClr val="bg1"/>
                </a:solidFill>
              </a:rPr>
              <a:t>微前端核心思想</a:t>
            </a:r>
            <a:endParaRPr lang="zh-CN" altLang="en-US" dirty="0">
              <a:solidFill>
                <a:schemeClr val="bg1"/>
              </a:solidFill>
            </a:endParaRPr>
          </a:p>
        </p:txBody>
      </p:sp>
      <p:sp>
        <p:nvSpPr>
          <p:cNvPr id="7" name="文本框 6">
            <a:extLst>
              <a:ext uri="{FF2B5EF4-FFF2-40B4-BE49-F238E27FC236}">
                <a16:creationId xmlns:a16="http://schemas.microsoft.com/office/drawing/2014/main" id="{5BFC76B3-8481-4E85-81DB-3F85C038CF02}"/>
              </a:ext>
            </a:extLst>
          </p:cNvPr>
          <p:cNvSpPr txBox="1"/>
          <p:nvPr/>
        </p:nvSpPr>
        <p:spPr>
          <a:xfrm>
            <a:off x="608400" y="1685924"/>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拆分项目服务，实现业务逻辑的解耦，然后分而治之</a:t>
            </a:r>
            <a:endParaRPr lang="en-US" altLang="zh-CN" sz="2400" dirty="0">
              <a:solidFill>
                <a:schemeClr val="bg1"/>
              </a:solidFill>
            </a:endParaRPr>
          </a:p>
        </p:txBody>
      </p:sp>
      <p:sp>
        <p:nvSpPr>
          <p:cNvPr id="9" name="文本框 8">
            <a:extLst>
              <a:ext uri="{FF2B5EF4-FFF2-40B4-BE49-F238E27FC236}">
                <a16:creationId xmlns:a16="http://schemas.microsoft.com/office/drawing/2014/main" id="{E6A4AB53-103C-45A8-A69D-2E92BCD579CA}"/>
              </a:ext>
            </a:extLst>
          </p:cNvPr>
          <p:cNvSpPr txBox="1"/>
          <p:nvPr/>
        </p:nvSpPr>
        <p:spPr>
          <a:xfrm>
            <a:off x="608399" y="2550541"/>
            <a:ext cx="8009127" cy="830997"/>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解耦的应用具备完全的自主权利，微应用可以进行独立开发、独立部署、独立运行</a:t>
            </a:r>
          </a:p>
        </p:txBody>
      </p:sp>
      <p:sp>
        <p:nvSpPr>
          <p:cNvPr id="10" name="文本框 9">
            <a:extLst>
              <a:ext uri="{FF2B5EF4-FFF2-40B4-BE49-F238E27FC236}">
                <a16:creationId xmlns:a16="http://schemas.microsoft.com/office/drawing/2014/main" id="{64D9CCBB-60FC-4FF2-8EFB-BB0E7DDF1524}"/>
              </a:ext>
            </a:extLst>
          </p:cNvPr>
          <p:cNvSpPr txBox="1"/>
          <p:nvPr/>
        </p:nvSpPr>
        <p:spPr>
          <a:xfrm>
            <a:off x="608400" y="3784490"/>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路由是媒介，通过路由实现应用的加载与切换</a:t>
            </a:r>
            <a:endParaRPr lang="en-US" altLang="zh-CN" sz="2400" dirty="0">
              <a:solidFill>
                <a:schemeClr val="bg1"/>
              </a:solidFill>
            </a:endParaRPr>
          </a:p>
        </p:txBody>
      </p:sp>
    </p:spTree>
    <p:extLst>
      <p:ext uri="{BB962C8B-B14F-4D97-AF65-F5344CB8AC3E}">
        <p14:creationId xmlns:p14="http://schemas.microsoft.com/office/powerpoint/2010/main" val="22113818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3996B2-D7AE-42F2-A78B-17416486BD5C}"/>
              </a:ext>
            </a:extLst>
          </p:cNvPr>
          <p:cNvSpPr>
            <a:spLocks noGrp="1"/>
          </p:cNvSpPr>
          <p:nvPr>
            <p:ph type="title"/>
          </p:nvPr>
        </p:nvSpPr>
        <p:spPr/>
        <p:txBody>
          <a:bodyPr/>
          <a:lstStyle/>
          <a:p>
            <a:r>
              <a:rPr lang="zh-CN" altLang="en-US">
                <a:solidFill>
                  <a:schemeClr val="bg1"/>
                </a:solidFill>
              </a:rPr>
              <a:t>对微前端的一些见解</a:t>
            </a:r>
            <a:endParaRPr lang="zh-CN" altLang="en-US" dirty="0">
              <a:solidFill>
                <a:schemeClr val="bg1"/>
              </a:solidFill>
            </a:endParaRPr>
          </a:p>
        </p:txBody>
      </p:sp>
      <p:sp>
        <p:nvSpPr>
          <p:cNvPr id="7" name="文本框 6">
            <a:extLst>
              <a:ext uri="{FF2B5EF4-FFF2-40B4-BE49-F238E27FC236}">
                <a16:creationId xmlns:a16="http://schemas.microsoft.com/office/drawing/2014/main" id="{5BFC76B3-8481-4E85-81DB-3F85C038CF02}"/>
              </a:ext>
            </a:extLst>
          </p:cNvPr>
          <p:cNvSpPr txBox="1"/>
          <p:nvPr/>
        </p:nvSpPr>
        <p:spPr>
          <a:xfrm>
            <a:off x="608399" y="2527989"/>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当前的微前端框架局限性太大，只适应于部分场景</a:t>
            </a:r>
            <a:endParaRPr lang="en-US" altLang="zh-CN" sz="2400" dirty="0">
              <a:solidFill>
                <a:schemeClr val="bg1"/>
              </a:solidFill>
            </a:endParaRPr>
          </a:p>
        </p:txBody>
      </p:sp>
      <p:sp>
        <p:nvSpPr>
          <p:cNvPr id="10" name="文本框 9">
            <a:extLst>
              <a:ext uri="{FF2B5EF4-FFF2-40B4-BE49-F238E27FC236}">
                <a16:creationId xmlns:a16="http://schemas.microsoft.com/office/drawing/2014/main" id="{64D9CCBB-60FC-4FF2-8EFB-BB0E7DDF1524}"/>
              </a:ext>
            </a:extLst>
          </p:cNvPr>
          <p:cNvSpPr txBox="1"/>
          <p:nvPr/>
        </p:nvSpPr>
        <p:spPr>
          <a:xfrm>
            <a:off x="608399" y="1690162"/>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当前的微前端思想的运用还不够成熟</a:t>
            </a:r>
            <a:endParaRPr lang="en-US" altLang="zh-CN" sz="2400" dirty="0">
              <a:solidFill>
                <a:srgbClr val="FF0000"/>
              </a:solidFill>
            </a:endParaRPr>
          </a:p>
        </p:txBody>
      </p:sp>
      <p:sp>
        <p:nvSpPr>
          <p:cNvPr id="6" name="文本框 5">
            <a:extLst>
              <a:ext uri="{FF2B5EF4-FFF2-40B4-BE49-F238E27FC236}">
                <a16:creationId xmlns:a16="http://schemas.microsoft.com/office/drawing/2014/main" id="{CD0011D1-4791-4852-BF53-047783E0F762}"/>
              </a:ext>
            </a:extLst>
          </p:cNvPr>
          <p:cNvSpPr txBox="1"/>
          <p:nvPr/>
        </p:nvSpPr>
        <p:spPr>
          <a:xfrm>
            <a:off x="608399" y="3365816"/>
            <a:ext cx="7316402"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微前端思想的运用随处可见</a:t>
            </a:r>
          </a:p>
        </p:txBody>
      </p:sp>
    </p:spTree>
    <p:extLst>
      <p:ext uri="{BB962C8B-B14F-4D97-AF65-F5344CB8AC3E}">
        <p14:creationId xmlns:p14="http://schemas.microsoft.com/office/powerpoint/2010/main" val="156253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79DF98-08D3-4B93-A0F5-62EE252E2FDB}"/>
              </a:ext>
            </a:extLst>
          </p:cNvPr>
          <p:cNvSpPr>
            <a:spLocks noGrp="1"/>
          </p:cNvSpPr>
          <p:nvPr>
            <p:ph type="title"/>
          </p:nvPr>
        </p:nvSpPr>
        <p:spPr/>
        <p:txBody>
          <a:bodyPr/>
          <a:lstStyle/>
          <a:p>
            <a:r>
              <a:rPr lang="en-US" altLang="zh-CN">
                <a:solidFill>
                  <a:schemeClr val="bg1"/>
                </a:solidFill>
                <a:hlinkClick r:id="rId2">
                  <a:extLst>
                    <a:ext uri="{A12FA001-AC4F-418D-AE19-62706E023703}">
                      <ahyp:hlinkClr xmlns:ahyp="http://schemas.microsoft.com/office/drawing/2018/hyperlinkcolor" val="tx"/>
                    </a:ext>
                  </a:extLst>
                </a:hlinkClick>
              </a:rPr>
              <a:t>QianKun</a:t>
            </a:r>
            <a:endParaRPr lang="zh-CN" altLang="en-US" dirty="0">
              <a:solidFill>
                <a:schemeClr val="bg1"/>
              </a:solidFill>
            </a:endParaRPr>
          </a:p>
        </p:txBody>
      </p:sp>
      <p:sp>
        <p:nvSpPr>
          <p:cNvPr id="3" name="内容占位符 2">
            <a:extLst>
              <a:ext uri="{FF2B5EF4-FFF2-40B4-BE49-F238E27FC236}">
                <a16:creationId xmlns:a16="http://schemas.microsoft.com/office/drawing/2014/main" id="{3B18CC76-42E7-47CF-B42A-A4ACB37F784D}"/>
              </a:ext>
            </a:extLst>
          </p:cNvPr>
          <p:cNvSpPr>
            <a:spLocks noGrp="1"/>
          </p:cNvSpPr>
          <p:nvPr>
            <p:ph idx="1"/>
          </p:nvPr>
        </p:nvSpPr>
        <p:spPr/>
        <p:txBody>
          <a:bodyPr/>
          <a:lstStyle/>
          <a:p>
            <a:r>
              <a:rPr lang="zh-CN" altLang="en-US">
                <a:solidFill>
                  <a:schemeClr val="bg1"/>
                </a:solidFill>
              </a:rPr>
              <a:t>基座注册微应用</a:t>
            </a:r>
            <a:endParaRPr lang="en-US" altLang="zh-CN">
              <a:solidFill>
                <a:schemeClr val="bg1"/>
              </a:solidFill>
            </a:endParaRPr>
          </a:p>
          <a:p>
            <a:r>
              <a:rPr lang="en-US" altLang="zh-CN">
                <a:solidFill>
                  <a:schemeClr val="bg1"/>
                </a:solidFill>
              </a:rPr>
              <a:t>url </a:t>
            </a:r>
            <a:r>
              <a:rPr lang="zh-CN" altLang="en-US">
                <a:solidFill>
                  <a:schemeClr val="bg1"/>
                </a:solidFill>
              </a:rPr>
              <a:t>发生变化，自动触发 </a:t>
            </a:r>
            <a:r>
              <a:rPr lang="en-US" altLang="zh-CN">
                <a:solidFill>
                  <a:schemeClr val="bg1"/>
                </a:solidFill>
              </a:rPr>
              <a:t>qiankun </a:t>
            </a:r>
            <a:r>
              <a:rPr lang="zh-CN" altLang="en-US">
                <a:solidFill>
                  <a:schemeClr val="bg1"/>
                </a:solidFill>
              </a:rPr>
              <a:t>的匹配逻辑</a:t>
            </a:r>
            <a:endParaRPr lang="en-US" altLang="zh-CN">
              <a:solidFill>
                <a:schemeClr val="bg1"/>
              </a:solidFill>
            </a:endParaRPr>
          </a:p>
          <a:p>
            <a:r>
              <a:rPr lang="zh-CN" altLang="en-US">
                <a:solidFill>
                  <a:schemeClr val="bg1"/>
                </a:solidFill>
              </a:rPr>
              <a:t>匹配上的微应用就会被插入到指定的 </a:t>
            </a:r>
            <a:r>
              <a:rPr lang="en-US" altLang="zh-CN">
                <a:solidFill>
                  <a:schemeClr val="bg1"/>
                </a:solidFill>
              </a:rPr>
              <a:t>container </a:t>
            </a:r>
            <a:r>
              <a:rPr lang="zh-CN" altLang="en-US">
                <a:solidFill>
                  <a:schemeClr val="bg1"/>
                </a:solidFill>
              </a:rPr>
              <a:t>中，同时依次调用微应用暴露出的生命周期钩子</a:t>
            </a:r>
            <a:endParaRPr lang="en-US" altLang="zh-CN">
              <a:solidFill>
                <a:schemeClr val="bg1"/>
              </a:solidFill>
            </a:endParaRPr>
          </a:p>
          <a:p>
            <a:endParaRPr lang="zh-CN" altLang="en-US" dirty="0">
              <a:solidFill>
                <a:schemeClr val="bg1"/>
              </a:solidFill>
            </a:endParaRPr>
          </a:p>
        </p:txBody>
      </p:sp>
    </p:spTree>
    <p:extLst>
      <p:ext uri="{BB962C8B-B14F-4D97-AF65-F5344CB8AC3E}">
        <p14:creationId xmlns:p14="http://schemas.microsoft.com/office/powerpoint/2010/main" val="2182275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D752D22-64F0-46D8-BE2E-2887AC49E986}"/>
              </a:ext>
            </a:extLst>
          </p:cNvPr>
          <p:cNvSpPr>
            <a:spLocks noGrp="1"/>
          </p:cNvSpPr>
          <p:nvPr>
            <p:ph idx="1"/>
          </p:nvPr>
        </p:nvSpPr>
        <p:spPr>
          <a:xfrm>
            <a:off x="608400" y="1490400"/>
            <a:ext cx="10969200" cy="3829745"/>
          </a:xfrm>
        </p:spPr>
        <p:txBody>
          <a:bodyPr>
            <a:normAutofit/>
          </a:bodyPr>
          <a:lstStyle/>
          <a:p>
            <a:pPr marL="0" indent="0">
              <a:buNone/>
            </a:pPr>
            <a:r>
              <a:rPr lang="zh-CN" altLang="en-US" sz="2800">
                <a:solidFill>
                  <a:schemeClr val="bg1"/>
                </a:solidFill>
              </a:rPr>
              <a:t>与其说是微前端或者微服务思想随处可见，不如说是微的思想随处可见，不光在编程中，我们的生活、科技也越来越微，比较显著的是在智能家居不断迭代、更新、发展下，我们的生活也越来越细致入微。具体是哪里微，微了什么，微到了什么程度，这个我相信每个人都有自己可以娓娓道来的地方，这次就不再往这方面过多阐述了。</a:t>
            </a:r>
            <a:endParaRPr lang="zh-CN" altLang="en-US" sz="2800" dirty="0">
              <a:solidFill>
                <a:schemeClr val="bg1"/>
              </a:solidFill>
            </a:endParaRPr>
          </a:p>
        </p:txBody>
      </p:sp>
    </p:spTree>
    <p:extLst>
      <p:ext uri="{BB962C8B-B14F-4D97-AF65-F5344CB8AC3E}">
        <p14:creationId xmlns:p14="http://schemas.microsoft.com/office/powerpoint/2010/main" val="36879865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2648</TotalTime>
  <Words>1070</Words>
  <Application>Microsoft Office PowerPoint</Application>
  <PresentationFormat>宽屏</PresentationFormat>
  <Paragraphs>79</Paragraphs>
  <Slides>11</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-apple-system</vt:lpstr>
      <vt:lpstr>Arial Unicode MS</vt:lpstr>
      <vt:lpstr>Segoe UI Light 8</vt:lpstr>
      <vt:lpstr>等线</vt:lpstr>
      <vt:lpstr>思源黑体 CN Bold</vt:lpstr>
      <vt:lpstr>思源黑体 CN Heavy</vt:lpstr>
      <vt:lpstr>Arial</vt:lpstr>
      <vt:lpstr>Open Sans</vt:lpstr>
      <vt:lpstr>Wingdings</vt:lpstr>
      <vt:lpstr>Office 主题​​</vt:lpstr>
      <vt:lpstr>PowerPoint 演示文稿</vt:lpstr>
      <vt:lpstr>微前端的核心是什么？</vt:lpstr>
      <vt:lpstr>拆什么，为什么要拆？</vt:lpstr>
      <vt:lpstr>怎么拆？</vt:lpstr>
      <vt:lpstr>什么是微前端？</vt:lpstr>
      <vt:lpstr>微前端核心思想</vt:lpstr>
      <vt:lpstr>对微前端的一些见解</vt:lpstr>
      <vt:lpstr>QianKun</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liu xin</dc:creator>
  <cp:lastModifiedBy>xin liu</cp:lastModifiedBy>
  <cp:revision>200</cp:revision>
  <dcterms:created xsi:type="dcterms:W3CDTF">2019-06-19T02:08:00Z</dcterms:created>
  <dcterms:modified xsi:type="dcterms:W3CDTF">2021-10-18T08:27:23Z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2052-11.1.0.10650</vt:lpwstr>
  </property>
  <property fmtid="{D5CDD505-2E9C-101B-9397-08002B2CF9AE}" pid="3" name="ICV">
    <vt:lpwstr>9F4AED7759024EB0B4FD88BDD37FEF91</vt:lpwstr>
  </property>
</Properties>
</file>